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731520"/>
            <a:ext cx="10728655" cy="5394960"/>
          </a:xfrm>
          <a:prstGeom prst="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996696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59E0B"/>
                </a:solidFill>
              </a:defRPr>
            </a:pPr>
            <a:r>
              <a:t>EXECUTIVE BRIEFING &amp; TACTICAL THREAT INTELLIGENCE 2026</a:t>
            </a:r>
          </a:p>
          <a:p>
            <a:pPr>
              <a:spcBef>
                <a:spcPts val="1200"/>
              </a:spcBef>
              <a:defRPr sz="3200" b="1">
                <a:solidFill>
                  <a:srgbClr val="FFFFFF"/>
                </a:solidFill>
              </a:defRPr>
            </a:pPr>
            <a:r>
              <a:t>Enterprise Cyber Resilience,</a:t>
            </a:r>
            <a:br/>
            <a:r>
              <a:t>Government Certification &amp; Identity Defense</a:t>
            </a:r>
          </a:p>
          <a:p>
            <a:pPr>
              <a:spcBef>
                <a:spcPts val="1400"/>
              </a:spcBef>
              <a:defRPr sz="1400">
                <a:solidFill>
                  <a:srgbClr val="94A3B8"/>
                </a:solidFill>
              </a:defRPr>
            </a:pPr>
            <a:r>
              <a:t>Comprehensive threat intelligence and turnkey compliance roadmap based on official UK NCSC, IASME, Cabinet Office PPN 09/14, CISA, and NIST SP 800 standards for commercial directors.</a:t>
            </a:r>
          </a:p>
          <a:p>
            <a:pPr>
              <a:spcBef>
                <a:spcPts val="3600"/>
              </a:spcBef>
              <a:defRPr sz="1100" b="1">
                <a:solidFill>
                  <a:srgbClr val="38BDF8"/>
                </a:solidFill>
              </a:defRPr>
            </a:pPr>
            <a:r>
              <a:t>PREPARED BY: Lucas Malec • Mind Reflection LTD (Company No: NI626017, Belfast, Northern Ireland)</a:t>
            </a:r>
            <a:br/>
            <a:r>
              <a:t>ICO DATA PROTECTION: ZA317530 • WEB: https://mindreflection.co.uk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ARTICLE 1 • SOCIAL ENGINEERING &amp; WIRE FRAUD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Modern Phishing Vectors: Quishing (QR) &amp; BEC Redirection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5303520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01_phishing_quishing_bec_defen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371600"/>
            <a:ext cx="5120640" cy="288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343400"/>
            <a:ext cx="5120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F59E0B"/>
                </a:solidFill>
              </a:defRPr>
            </a:pPr>
            <a:r>
              <a:t>OFFICIAL GOVERNMENT METRIC / STATISTIC:</a:t>
            </a:r>
          </a:p>
          <a:p>
            <a:pPr>
              <a:spcBef>
                <a:spcPts val="400"/>
              </a:spcBef>
              <a:defRPr sz="1100" i="1">
                <a:solidFill>
                  <a:srgbClr val="FFFFFF"/>
                </a:solidFill>
              </a:defRPr>
            </a:pPr>
            <a:r>
              <a:t>84% of UK businesses that identified an attack reported phishing as the primary vector (UK DSIT Breaches Survey 2025/2026).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0" y="1280160"/>
            <a:ext cx="5242255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417320"/>
            <a:ext cx="48764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THE QUISHING BLINDSPOT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QR codes bypass traditional Secure Email Gateways (SEGs) as embedded image pixels, tricking employees into scanning on unmonitored personal smartphones.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AITM REVERSE PROXIES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Adversary-in-the-Middle tools (Evilginx) proxy authentic Microsoft 365 logins, intercepting session cookies and completely bypassing legacy SMS/push 2FA.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INVOICE REDIRECTION (BEC)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Compromised supplier inboxes issue modified payment details for legitimate deliveries, costing UK firms £140M+ annually in irrecoverable wire transfers.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MANDATORY DEFENSE PROTOCOL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Enforce FIDO2 hardware tokens (YubiKey) immune to origin spoofing; mandate Out-of-Band phone callbacks before modifying any supplier Sort Code.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ARTICLE 2 • DATA EXTORTION &amp; INFRASTRUCTURE SURVIVAL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Ransomware 2026: Triple Extortion &amp; Immutable WORM Storage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5303520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02_ransomware_triple_extortion_wor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371600"/>
            <a:ext cx="5120640" cy="288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343400"/>
            <a:ext cx="5120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F59E0B"/>
                </a:solidFill>
              </a:defRPr>
            </a:pPr>
            <a:r>
              <a:t>OFFICIAL GOVERNMENT METRIC / STATISTIC:</a:t>
            </a:r>
          </a:p>
          <a:p>
            <a:pPr>
              <a:spcBef>
                <a:spcPts val="400"/>
              </a:spcBef>
              <a:defRPr sz="1100" i="1">
                <a:solidFill>
                  <a:srgbClr val="FFFFFF"/>
                </a:solidFill>
              </a:defRPr>
            </a:pPr>
            <a:r>
              <a:t>94% of ransomware attacks in 2025 actively targeted backup repositories to eliminate recovery options (Sophos State of Ransomware).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0" y="1280160"/>
            <a:ext cx="5242255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417320"/>
            <a:ext cx="48764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THE TRIPLE EXTORTION PLAYBOOK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1. Encryption of live production systems. 2. Exfiltration &amp; threat of public leak (UK GDPR). 3. Direct DDoS / customer harassment.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DWELL TIME &amp; LATERAL MOVEMENT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Attackers sit quietly inside networks for 12–45 days, hunting domain admin credentials and systematically wiping cloud snapshots.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IMMUTABLE WORM STORAGE DEFENSE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Write-Once-Read-Many storage (NIST SP 800-209) locks data blocks with cryptographic retention timers—even rogue domain admins cannot delete or encrypt backups.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THE GOLDEN RULE: NEVER PAY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The UK NCSC and ICO strongly discourage ransom payments: paying finances criminal syndicates and provides zero guarantee of clean data decryption.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ARTICLE 3 • STATUTORY ACCREDITATION &amp; PROCUREMENT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NCSC Cyber Essentials: The UK Government Tender Mandate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5303520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03_ncsc_cyber_essentials_pl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371600"/>
            <a:ext cx="5120640" cy="288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343400"/>
            <a:ext cx="5120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F59E0B"/>
                </a:solidFill>
              </a:defRPr>
            </a:pPr>
            <a:r>
              <a:t>OFFICIAL GOVERNMENT METRIC / STATISTIC:</a:t>
            </a:r>
          </a:p>
          <a:p>
            <a:pPr>
              <a:spcBef>
                <a:spcPts val="400"/>
              </a:spcBef>
              <a:defRPr sz="1100" i="1">
                <a:solidFill>
                  <a:srgbClr val="FFFFFF"/>
                </a:solidFill>
              </a:defRPr>
            </a:pPr>
            <a:r>
              <a:t>Mandatory under Cabinet Office Procurement Policy Note PPN 09/14 for public sector, NHS, and defence supply chains.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0" y="1280160"/>
            <a:ext cx="5242255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417320"/>
            <a:ext cx="48764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THE 5 CORE SECURITY CONTROLS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Boundary Firewalls &amp; Gateways, Secure Configuration, User Access Control, Malware Protection, and Continuous Patch Management.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THE 14-DAY PATCH WINDOW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All operating systems, firewalls, and software must apply critical security updates within 14 days of vendor release—zero tolerance for legacy Windows 10/Server 2012.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THE COMMERCIAL GROWTH ENGINE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Unlocks public sector bids, lowers commercial cyber insurance premiums by 20%–40%, and proves technical diligence under UK GDPR Article 32.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CYBER ESSENTIALS VS CE PLUS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Cyber Essentials: Verified self-assessment with £25k indemnity. CE Plus: Hands-on independent vulnerability scan and workstation audit by IASME assessor.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ARTICLE 4 • ENCRYPTION &amp; DATA IN TRANSIT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Cryptographic Armor: TLS 1.3, mTLS &amp; Zero Trust PKI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5303520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04_cryptography_tls13_mtls_p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371600"/>
            <a:ext cx="5120640" cy="288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343400"/>
            <a:ext cx="5120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F59E0B"/>
                </a:solidFill>
              </a:defRPr>
            </a:pPr>
            <a:r>
              <a:t>OFFICIAL GOVERNMENT METRIC / STATISTIC:</a:t>
            </a:r>
          </a:p>
          <a:p>
            <a:pPr>
              <a:spcBef>
                <a:spcPts val="400"/>
              </a:spcBef>
              <a:defRPr sz="1100" i="1">
                <a:solidFill>
                  <a:srgbClr val="FFFFFF"/>
                </a:solidFill>
              </a:defRPr>
            </a:pPr>
            <a:r>
              <a:t>Over 60% of UK mid-market firms faced unexpected downtime from expired SSL certificates in 2025/2026.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0" y="1280160"/>
            <a:ext cx="5242255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417320"/>
            <a:ext cx="48764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TLS 1.3 MANDATE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Eliminates vulnerable legacy ciphers (MD5, SHA-1, CBC); delivers 0-RTT speed and Perfect Forward Secrecy.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MUTUAL TLS (MTLS)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Client and server cryptographically verify each other before data exchange (Zero Trust API standard).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HSTS PRELOAD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Neutralizes SSL-stripping and downgrade attacks across public Wi-Fi networks permanently.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AUTOMATED ACME LIFECYCLE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Zero-outage automated certificate renewal pipelines (Let's Encrypt / AWS ACM / Cloudflare).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ARTICLE 5 • THIRD-PARTY GOVERNANCE &amp; RISK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Supply Chain Cyber Defense &amp; Vendor Risk (ISO 27001)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5303520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05_supply_chain_vendor_ri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371600"/>
            <a:ext cx="5120640" cy="288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343400"/>
            <a:ext cx="5120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F59E0B"/>
                </a:solidFill>
              </a:defRPr>
            </a:pPr>
            <a:r>
              <a:t>OFFICIAL GOVERNMENT METRIC / STATISTIC:</a:t>
            </a:r>
          </a:p>
          <a:p>
            <a:pPr>
              <a:spcBef>
                <a:spcPts val="400"/>
              </a:spcBef>
              <a:defRPr sz="1100" i="1">
                <a:solidFill>
                  <a:srgbClr val="FFFFFF"/>
                </a:solidFill>
              </a:defRPr>
            </a:pPr>
            <a:r>
              <a:t>Over 62% of corporate data breaches originate through compromised third-party suppliers (ENISA/NCSC).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0" y="1280160"/>
            <a:ext cx="5242255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417320"/>
            <a:ext cx="48764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THE TROJAN DOOR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Hackers target smaller, unpatched marketing agencies or IT contractors to pivot into enterprises.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NCSC 12 PRINCIPLES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Map supplier data flows, establish contractual SLAs, verify certifications, plan rapid offboarding.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ISO 27001 CONTROLS 5.19-5.23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Formal supplier relationship security policies and software dependency verification (SBOM).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ZERO TRUST CONTRACTOR ACCESS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Just-In-Time (JIT) short-lived sessions without direct LAN access; immediate 60-min revocation.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ARTICLE 6 • CLOUD ACCESS &amp; IDENTITY ASSURANCE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Identity as the New Perimeter: Combating MFA Fatigue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5303520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06_zero_trust_identity_mf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371600"/>
            <a:ext cx="5120640" cy="288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343400"/>
            <a:ext cx="5120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F59E0B"/>
                </a:solidFill>
              </a:defRPr>
            </a:pPr>
            <a:r>
              <a:t>OFFICIAL GOVERNMENT METRIC / STATISTIC:</a:t>
            </a:r>
          </a:p>
          <a:p>
            <a:pPr>
              <a:spcBef>
                <a:spcPts val="400"/>
              </a:spcBef>
              <a:defRPr sz="1100" i="1">
                <a:solidFill>
                  <a:srgbClr val="FFFFFF"/>
                </a:solidFill>
              </a:defRPr>
            </a:pPr>
            <a:r>
              <a:t>Hackers don't break in — they log in using stolen infostealer cookies and MFA fatigue prompt bombing.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0" y="1280160"/>
            <a:ext cx="5242255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417320"/>
            <a:ext cx="48764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MFA FATIGUE VULNERABILITY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Flooding employees with 50+ push notifications at 2:00 AM until they click 'Approve' to silence it.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SESSION TOKEN THEFT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Infostealer malware lifts active browser cookies, completely bypassing passwords and 2FA codes.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FIDO2 / PASSKEYS STANDARD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Hardware tokens (YubiKey) are cryptographically bound to the authentic domain—unphishable by design.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CONDITIONAL ACCESS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Enforcing number matching, geolocation fencing, and managed compliant device verification.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ARTICLE 7 • LEGAL &amp; REGULATORY FIDUCIARY DUTY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The Regulatory Shield: UK GDPR, ICO Mandates &amp; Director Duty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5303520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07_uk_gdpr_ico_governan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371600"/>
            <a:ext cx="5120640" cy="288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343400"/>
            <a:ext cx="5120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F59E0B"/>
                </a:solidFill>
              </a:defRPr>
            </a:pPr>
            <a:r>
              <a:t>OFFICIAL GOVERNMENT METRIC / STATISTIC:</a:t>
            </a:r>
          </a:p>
          <a:p>
            <a:pPr>
              <a:spcBef>
                <a:spcPts val="400"/>
              </a:spcBef>
              <a:defRPr sz="1100" i="1">
                <a:solidFill>
                  <a:srgbClr val="FFFFFF"/>
                </a:solidFill>
              </a:defRPr>
            </a:pPr>
            <a:r>
              <a:t>Fines up to £17.5M or 4% of global turnover; mandatory 72-hour breach reporting clock to the UK ICO.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0" y="1280160"/>
            <a:ext cx="5242255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417320"/>
            <a:ext cx="48764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THE 72-HOUR LEGAL CLOCK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Article 33 of UK GDPR requires formal investigation and breach disclosure to ICO within 72 hours.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ARTICLE 32 SECURITY BASELINE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Statutory requirement for appropriate technical measures: MFA, encryption at rest, tested patching.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DIRECTOR FIDUCIARY LIABILITY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Under the Companies Act and DSIT Governance Code, cyber neglect breaches directors' duty of care.</a:t>
            </a:r>
          </a:p>
          <a:p>
            <a:pPr>
              <a:spcBef>
                <a:spcPts val="1000"/>
              </a:spcBef>
              <a:defRPr sz="1200" b="1">
                <a:solidFill>
                  <a:srgbClr val="38BDF8"/>
                </a:solidFill>
              </a:defRPr>
            </a:pPr>
            <a:r>
              <a:t>▶  THE CERTIFICATION DEFENSE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Maintaining Cyber Essentials and ICO Registration (ZA317530) serves as documented proof of diligence.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THE OFFICIAL NCSC CERTIFICATION ADVANTAGE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Why Achieve UK Government Certification with Mind Reflection LTD?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5120640" cy="4846320"/>
          </a:xfrm>
          <a:prstGeom prst="rect">
            <a:avLst/>
          </a:prstGeom>
          <a:solidFill>
            <a:srgbClr val="131B2E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463040"/>
            <a:ext cx="47548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59E0B"/>
                </a:solidFill>
              </a:defRPr>
            </a:pPr>
            <a:r>
              <a:t>100% TURNKEY GOVERNMENT ACCREDITATION</a:t>
            </a:r>
          </a:p>
          <a:p>
            <a:pPr>
              <a:spcBef>
                <a:spcPts val="600"/>
              </a:spcBef>
              <a:defRPr sz="1800" b="1">
                <a:solidFill>
                  <a:srgbClr val="FFFFFF"/>
                </a:solidFill>
              </a:defRPr>
            </a:pPr>
            <a:r>
              <a:t>Fixed-Fee Peace of Mind for UK &amp; NI Enterprises</a:t>
            </a:r>
          </a:p>
          <a:p>
            <a:pPr>
              <a:spcBef>
                <a:spcPts val="1000"/>
              </a:spcBef>
              <a:defRPr sz="1150" b="1">
                <a:solidFill>
                  <a:srgbClr val="10B981"/>
                </a:solidFill>
              </a:defRPr>
            </a:pPr>
            <a:r>
              <a:t>🏛️ Official IASME Assessment Fee (£320) Included</a:t>
            </a:r>
          </a:p>
          <a:p>
            <a:pPr>
              <a:spcBef>
                <a:spcPts val="200"/>
              </a:spcBef>
              <a:defRPr sz="1000">
                <a:solidFill>
                  <a:srgbClr val="FFFFFF"/>
                </a:solidFill>
              </a:defRPr>
            </a:pPr>
            <a:r>
              <a:t>No pass-through billing or unexpected surprise costs. Everything is covered in one clear invoice.</a:t>
            </a:r>
          </a:p>
          <a:p>
            <a:pPr>
              <a:spcBef>
                <a:spcPts val="1000"/>
              </a:spcBef>
              <a:defRPr sz="1150" b="1">
                <a:solidFill>
                  <a:srgbClr val="10B981"/>
                </a:solidFill>
              </a:defRPr>
            </a:pPr>
            <a:r>
              <a:t>🛡️ Complimentary £25,000 Cyber Insurance (12 Mos)</a:t>
            </a:r>
          </a:p>
          <a:p>
            <a:pPr>
              <a:spcBef>
                <a:spcPts val="200"/>
              </a:spcBef>
              <a:defRPr sz="1000">
                <a:solidFill>
                  <a:srgbClr val="FFFFFF"/>
                </a:solidFill>
              </a:defRPr>
            </a:pPr>
            <a:r>
              <a:t>Every passing business receives automatic £25k indemnity protection backed by UK insurers.</a:t>
            </a:r>
          </a:p>
          <a:p>
            <a:pPr>
              <a:spcBef>
                <a:spcPts val="1000"/>
              </a:spcBef>
              <a:defRPr sz="1150" b="1">
                <a:solidFill>
                  <a:srgbClr val="10B981"/>
                </a:solidFill>
              </a:defRPr>
            </a:pPr>
            <a:r>
              <a:t>🎯 100% First-Time Pass Guarantee</a:t>
            </a:r>
          </a:p>
          <a:p>
            <a:pPr>
              <a:spcBef>
                <a:spcPts val="200"/>
              </a:spcBef>
              <a:defRPr sz="1000">
                <a:solidFill>
                  <a:srgbClr val="FFFFFF"/>
                </a:solidFill>
              </a:defRPr>
            </a:pPr>
            <a:r>
              <a:t>If any audit finding requires remediation, we fix it and re-submit at zero additional cost to your company.</a:t>
            </a:r>
          </a:p>
          <a:p>
            <a:pPr>
              <a:spcBef>
                <a:spcPts val="1000"/>
              </a:spcBef>
              <a:defRPr sz="1150" b="1">
                <a:solidFill>
                  <a:srgbClr val="10B981"/>
                </a:solidFill>
              </a:defRPr>
            </a:pPr>
            <a:r>
              <a:t>📋 Mandatory Gatekeeper for UK Tenders (PPN 09/14)</a:t>
            </a:r>
          </a:p>
          <a:p>
            <a:pPr>
              <a:spcBef>
                <a:spcPts val="200"/>
              </a:spcBef>
              <a:defRPr sz="1000">
                <a:solidFill>
                  <a:srgbClr val="FFFFFF"/>
                </a:solidFill>
              </a:defRPr>
            </a:pPr>
            <a:r>
              <a:t>Instantly qualifies your firm to bid on UK Central Government, NHS, MoD, and enterprise supply chain contracts.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0" y="1280160"/>
            <a:ext cx="5333695" cy="4846320"/>
          </a:xfrm>
          <a:prstGeom prst="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0" y="1463040"/>
            <a:ext cx="49679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</a:defRPr>
            </a:pPr>
            <a:r>
              <a:t>OUR TECHNICAL DIFFERENTIATORS</a:t>
            </a:r>
          </a:p>
          <a:p>
            <a:pPr>
              <a:spcBef>
                <a:spcPts val="600"/>
              </a:spcBef>
              <a:defRPr sz="1800" b="1">
                <a:solidFill>
                  <a:srgbClr val="FFFFFF"/>
                </a:solidFill>
              </a:defRPr>
            </a:pPr>
            <a:r>
              <a:t>Why Belfast &amp; UK Business Leaders Trust Us</a:t>
            </a:r>
          </a:p>
          <a:p>
            <a:pPr>
              <a:spcBef>
                <a:spcPts val="1000"/>
              </a:spcBef>
              <a:defRPr sz="1150" b="1">
                <a:solidFill>
                  <a:srgbClr val="38BDF8"/>
                </a:solidFill>
              </a:defRPr>
            </a:pPr>
            <a:r>
              <a:t>★  Zero Stress, Zero 150-Question Spreadsheets</a:t>
            </a:r>
          </a:p>
          <a:p>
            <a:pPr>
              <a:spcBef>
                <a:spcPts val="200"/>
              </a:spcBef>
              <a:defRPr sz="1000">
                <a:solidFill>
                  <a:srgbClr val="FFFFFF"/>
                </a:solidFill>
              </a:defRPr>
            </a:pPr>
            <a:r>
              <a:t>Big agencies dump a massive self-assessment form on your desk. We handle the technical heavy lifting: firewall rules, cloud MFA, patch verification, and assembling the evidence pack.</a:t>
            </a:r>
          </a:p>
          <a:p>
            <a:pPr>
              <a:spcBef>
                <a:spcPts val="1000"/>
              </a:spcBef>
              <a:defRPr sz="1150" b="1">
                <a:solidFill>
                  <a:srgbClr val="38BDF8"/>
                </a:solidFill>
              </a:defRPr>
            </a:pPr>
            <a:r>
              <a:t>★  Audit Immunity Against 98.5% of Attacks</a:t>
            </a:r>
          </a:p>
          <a:p>
            <a:pPr>
              <a:spcBef>
                <a:spcPts val="200"/>
              </a:spcBef>
              <a:defRPr sz="1000">
                <a:solidFill>
                  <a:srgbClr val="FFFFFF"/>
                </a:solidFill>
              </a:defRPr>
            </a:pPr>
            <a:r>
              <a:t>Official NCSC data confirms Cyber Essentials neutralizes almost all commodity ransomware, phishing, and credential stuffing attacks.</a:t>
            </a:r>
          </a:p>
          <a:p>
            <a:pPr>
              <a:spcBef>
                <a:spcPts val="1000"/>
              </a:spcBef>
              <a:defRPr sz="1150" b="1">
                <a:solidFill>
                  <a:srgbClr val="38BDF8"/>
                </a:solidFill>
              </a:defRPr>
            </a:pPr>
            <a:r>
              <a:t>★  Substantial Commercial ROI &amp; Insurance Discounts</a:t>
            </a:r>
          </a:p>
          <a:p>
            <a:pPr>
              <a:spcBef>
                <a:spcPts val="200"/>
              </a:spcBef>
              <a:defRPr sz="1000">
                <a:solidFill>
                  <a:srgbClr val="FFFFFF"/>
                </a:solidFill>
              </a:defRPr>
            </a:pPr>
            <a:r>
              <a:t>Unlocks lucrative procurement bids and reduces your corporate cyber insurance premiums by up to 40%.</a:t>
            </a:r>
          </a:p>
          <a:p>
            <a:pPr>
              <a:spcBef>
                <a:spcPts val="1000"/>
              </a:spcBef>
              <a:defRPr sz="1150" b="1">
                <a:solidFill>
                  <a:srgbClr val="38BDF8"/>
                </a:solidFill>
              </a:defRPr>
            </a:pPr>
            <a:r>
              <a:t>★  Direct Access to Senior Belfast Systems Architect</a:t>
            </a:r>
          </a:p>
          <a:p>
            <a:pPr>
              <a:spcBef>
                <a:spcPts val="200"/>
              </a:spcBef>
              <a:defRPr sz="1000">
                <a:solidFill>
                  <a:srgbClr val="FFFFFF"/>
                </a:solidFill>
              </a:defRPr>
            </a:pPr>
            <a:r>
              <a:t>You deal directly with Lucas Malec, systems lead and founder—not outsourced call centers or junior trainees.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COMMERCIAL IMPLEMENTATION • MIND REFLECTION LTD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Turnkey Commercial Packages &amp; 100% Pass Guarantee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3383280" cy="4754880"/>
          </a:xfrm>
          <a:prstGeom prst="rect">
            <a:avLst/>
          </a:prstGeom>
          <a:solidFill>
            <a:srgbClr val="131B2E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554480"/>
            <a:ext cx="3017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PACKAGE 1</a:t>
            </a:r>
          </a:p>
          <a:p>
            <a:pPr>
              <a:spcBef>
                <a:spcPts val="300"/>
              </a:spcBef>
              <a:defRPr sz="1500" b="1">
                <a:solidFill>
                  <a:srgbClr val="FFFFFF"/>
                </a:solidFill>
              </a:defRPr>
            </a:pPr>
            <a:r>
              <a:t>Turnkey Cyber Essentials</a:t>
            </a:r>
          </a:p>
          <a:p>
            <a:pPr>
              <a:spcBef>
                <a:spcPts val="600"/>
              </a:spcBef>
              <a:defRPr sz="1800" b="1">
                <a:solidFill>
                  <a:srgbClr val="38BDF8"/>
                </a:solidFill>
              </a:defRPr>
            </a:pPr>
            <a:r>
              <a:t>£650 + VAT</a:t>
            </a:r>
          </a:p>
          <a:p>
            <a:pPr>
              <a:spcAft>
                <a:spcPts val="1200"/>
              </a:spcAft>
              <a:defRPr sz="900" i="1">
                <a:solidFill>
                  <a:srgbClr val="94A3B8"/>
                </a:solidFill>
              </a:defRPr>
            </a:pPr>
            <a:r>
              <a:t>Official IASME Fee (£320) Included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Full technical scoping &amp; endpoint review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Official IASME assessment fee covered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100% First-Time Pass Guarantee included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Complimentary £25,000 Cyber Insurance (12m)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Turnkey delivery in 5–7 business days</a:t>
            </a:r>
          </a:p>
        </p:txBody>
      </p:sp>
      <p:sp>
        <p:nvSpPr>
          <p:cNvPr id="6" name="Rectangle 5"/>
          <p:cNvSpPr/>
          <p:nvPr/>
        </p:nvSpPr>
        <p:spPr>
          <a:xfrm>
            <a:off x="4389120" y="1371600"/>
            <a:ext cx="3383280" cy="4754880"/>
          </a:xfrm>
          <a:prstGeom prst="rect">
            <a:avLst/>
          </a:prstGeom>
          <a:solidFill>
            <a:srgbClr val="131B2E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0" y="1554480"/>
            <a:ext cx="3017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F59E0B"/>
                </a:solidFill>
              </a:defRPr>
            </a:pPr>
            <a:r>
              <a:t>PACKAGE 2</a:t>
            </a:r>
          </a:p>
          <a:p>
            <a:pPr>
              <a:spcBef>
                <a:spcPts val="300"/>
              </a:spcBef>
              <a:defRPr sz="1500" b="1">
                <a:solidFill>
                  <a:srgbClr val="FFFFFF"/>
                </a:solidFill>
              </a:defRPr>
            </a:pPr>
            <a:r>
              <a:t>Pro Hands-on Implementation</a:t>
            </a:r>
          </a:p>
          <a:p>
            <a:pPr>
              <a:spcBef>
                <a:spcPts val="600"/>
              </a:spcBef>
              <a:defRPr sz="1800" b="1">
                <a:solidFill>
                  <a:srgbClr val="F59E0B"/>
                </a:solidFill>
              </a:defRPr>
            </a:pPr>
            <a:r>
              <a:t>£1,450 + VAT</a:t>
            </a:r>
          </a:p>
          <a:p>
            <a:pPr>
              <a:spcAft>
                <a:spcPts val="1200"/>
              </a:spcAft>
              <a:defRPr sz="900" i="1">
                <a:solidFill>
                  <a:srgbClr val="94A3B8"/>
                </a:solidFill>
              </a:defRPr>
            </a:pPr>
            <a:r>
              <a:t>Comprehensive Multi-Site Security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End-to-end device &amp; cloud configuration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Drafting compliant IT/HR security policies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Multi-platform (Windows, Mac, Linux, M365)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IASME submission &amp; full remediation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Pre-audit vulnerability scanning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8046720" y="1371600"/>
            <a:ext cx="3383280" cy="4754880"/>
          </a:xfrm>
          <a:prstGeom prst="rect">
            <a:avLst/>
          </a:prstGeom>
          <a:solidFill>
            <a:srgbClr val="131B2E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0" y="1554480"/>
            <a:ext cx="3017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PACKAGE 3</a:t>
            </a:r>
          </a:p>
          <a:p>
            <a:pPr>
              <a:spcBef>
                <a:spcPts val="300"/>
              </a:spcBef>
              <a:defRPr sz="1500" b="1">
                <a:solidFill>
                  <a:srgbClr val="FFFFFF"/>
                </a:solidFill>
              </a:defRPr>
            </a:pPr>
            <a:r>
              <a:t>Continuous Cyber Care</a:t>
            </a:r>
          </a:p>
          <a:p>
            <a:pPr>
              <a:spcBef>
                <a:spcPts val="600"/>
              </a:spcBef>
              <a:defRPr sz="1800" b="1">
                <a:solidFill>
                  <a:srgbClr val="38BDF8"/>
                </a:solidFill>
              </a:defRPr>
            </a:pPr>
            <a:r>
              <a:t>£120 / month + VAT</a:t>
            </a:r>
          </a:p>
          <a:p>
            <a:pPr>
              <a:spcAft>
                <a:spcPts val="1200"/>
              </a:spcAft>
              <a:defRPr sz="900" i="1">
                <a:solidFill>
                  <a:srgbClr val="94A3B8"/>
                </a:solidFill>
              </a:defRPr>
            </a:pPr>
            <a:r>
              <a:t>Ongoing Governance Retainer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Continuous 14-day critical patch monitoring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Quarterly vulnerability sweeps &amp; reviews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Secure employee onboarding / offboarding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Annual Cyber Essentials recertification included</a:t>
            </a:r>
          </a:p>
          <a:p>
            <a:pPr>
              <a:spcBef>
                <a:spcPts val="400"/>
              </a:spcBef>
              <a:defRPr sz="1000">
                <a:solidFill>
                  <a:srgbClr val="FFFFFF"/>
                </a:solidFill>
              </a:defRPr>
            </a:pPr>
            <a:r>
              <a:t>✓ Direct priority access to systems lead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</a:defRPr>
            </a:pPr>
            <a:r>
              <a:t>PARTNERSHIP &amp; CONTACT • MIND REFLECTION LTD</a:t>
            </a:r>
          </a:p>
          <a:p>
            <a:pPr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t>Executive Next Steps: Book Your Confidential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Mind Reflection LTD (Company No: NI626017, Belfast) • ICO: ZA317530 • https://mindreflection.co.uk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4754880"/>
          </a:xfrm>
          <a:prstGeom prst="rect">
            <a:avLst/>
          </a:prstGeom>
          <a:solidFill>
            <a:srgbClr val="131B2E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45920"/>
            <a:ext cx="99669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59E0B"/>
                </a:solidFill>
              </a:defRPr>
            </a:pPr>
            <a:r>
              <a:t>READY TO SECURE YOUR CERTIFICATION &amp; WORKFORCE DEFENSE?</a:t>
            </a:r>
          </a:p>
          <a:p>
            <a:pPr>
              <a:spcBef>
                <a:spcPts val="800"/>
              </a:spcBef>
              <a:defRPr sz="2600" b="1">
                <a:solidFill>
                  <a:srgbClr val="FFFFFF"/>
                </a:solidFill>
              </a:defRPr>
            </a:pPr>
            <a:r>
              <a:t>Partner with Belfast's Dedicated B2B Systems &amp; Cybersecurity Firm</a:t>
            </a:r>
          </a:p>
          <a:p>
            <a:pPr>
              <a:spcBef>
                <a:spcPts val="1200"/>
              </a:spcBef>
              <a:defRPr sz="1300">
                <a:solidFill>
                  <a:srgbClr val="94A3B8"/>
                </a:solidFill>
              </a:defRPr>
            </a:pPr>
            <a:r>
              <a:t>Whether you need urgent Cyber Essentials accreditation to qualify for a government tender, or hands-on tactical workshops for your workforce, we deliver guaranteed results with zero disruption to your daily operations.</a:t>
            </a:r>
          </a:p>
          <a:p>
            <a:pPr>
              <a:spcBef>
                <a:spcPts val="2400"/>
              </a:spcBef>
              <a:defRPr sz="1100" b="1">
                <a:solidFill>
                  <a:srgbClr val="38BDF8"/>
                </a:solidFill>
              </a:defRPr>
            </a:pPr>
            <a:r>
              <a:t>CONTACT DETAILS &amp; CORPORATE INFORMATION:</a:t>
            </a:r>
          </a:p>
          <a:p>
            <a:pPr>
              <a:spcBef>
                <a:spcPts val="600"/>
              </a:spcBef>
              <a:defRPr sz="1200">
                <a:solidFill>
                  <a:srgbClr val="FFFFFF"/>
                </a:solidFill>
              </a:defRPr>
            </a:pPr>
            <a:r>
              <a:t>• Senior Systems Architect &amp; Lead: Lucas Malec (Founder)</a:t>
            </a:r>
            <a:br/>
            <a:r>
              <a:t>• Registered Office: Belfast, Northern Ireland • Company Registration: NI626017</a:t>
            </a:r>
            <a:br/>
            <a:r>
              <a:t>• Official Data Protection: ICO Registered (ZA317530)</a:t>
            </a:r>
            <a:br/>
            <a:r>
              <a:t>• Direct Inquiries: info@mindreflection.co.uk</a:t>
            </a:r>
            <a:br/>
            <a:r>
              <a:t>• Corporate Web Portal: https://mindreflection.co.uk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